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handoutMasterIdLst>
    <p:handoutMasterId r:id="rId21"/>
  </p:handoutMasterIdLst>
  <p:sldIdLst>
    <p:sldId id="256" r:id="rId3"/>
    <p:sldId id="259" r:id="rId4"/>
    <p:sldId id="289" r:id="rId5"/>
    <p:sldId id="265" r:id="rId6"/>
    <p:sldId id="306" r:id="rId7"/>
    <p:sldId id="331" r:id="rId8"/>
    <p:sldId id="332" r:id="rId9"/>
    <p:sldId id="290" r:id="rId10"/>
    <p:sldId id="307" r:id="rId11"/>
    <p:sldId id="355" r:id="rId12"/>
    <p:sldId id="311" r:id="rId13"/>
    <p:sldId id="358" r:id="rId14"/>
    <p:sldId id="348" r:id="rId15"/>
    <p:sldId id="314" r:id="rId16"/>
    <p:sldId id="315" r:id="rId17"/>
    <p:sldId id="356" r:id="rId18"/>
    <p:sldId id="359" r:id="rId19"/>
    <p:sldId id="294"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76">
          <p15:clr>
            <a:srgbClr val="A4A3A4"/>
          </p15:clr>
        </p15:guide>
        <p15:guide id="2" pos="1655">
          <p15:clr>
            <a:srgbClr val="A4A3A4"/>
          </p15:clr>
        </p15:guide>
        <p15:guide id="3" pos="2880">
          <p15:clr>
            <a:srgbClr val="A4A3A4"/>
          </p15:clr>
        </p15:guide>
      </p15:sldGuideLst>
    </p:ext>
    <p:ext uri="{2D200454-40CA-4A62-9FC3-DE9A4176ACB9}">
      <p15:notesGuideLst xmlns:p15="http://schemas.microsoft.com/office/powerpoint/2012/main"/>
    </p:ext>
    <p:ext uri="{505F2C04-C923-438B-8C0F-E0CD2BADF298}">
      <wppc:fontMiss xmlns:wppc="http://www.wps.cn/officeDocument/PresentationCustomData" xmlns=""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DED3"/>
    <a:srgbClr val="EEE5E6"/>
    <a:srgbClr val="FDEAE3"/>
    <a:srgbClr val="414B73"/>
    <a:srgbClr val="C4AFAB"/>
    <a:srgbClr val="1A2038"/>
    <a:srgbClr val="23283E"/>
    <a:srgbClr val="2C3046"/>
    <a:srgbClr val="09385B"/>
    <a:srgbClr val="0B42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14" autoAdjust="0"/>
    <p:restoredTop sz="94660"/>
  </p:normalViewPr>
  <p:slideViewPr>
    <p:cSldViewPr snapToGrid="0" showGuides="1">
      <p:cViewPr varScale="1">
        <p:scale>
          <a:sx n="124" d="100"/>
          <a:sy n="124" d="100"/>
        </p:scale>
        <p:origin x="912" y="176"/>
      </p:cViewPr>
      <p:guideLst>
        <p:guide orient="horz" pos="2676"/>
        <p:guide pos="1655"/>
        <p:guide pos="2880"/>
      </p:guideLst>
    </p:cSldViewPr>
  </p:slideViewPr>
  <p:notesTextViewPr>
    <p:cViewPr>
      <p:scale>
        <a:sx n="1" d="1"/>
        <a:sy n="1" d="1"/>
      </p:scale>
      <p:origin x="0" y="0"/>
    </p:cViewPr>
  </p:notesTextViewPr>
  <p:sorterViewPr>
    <p:cViewPr>
      <p:scale>
        <a:sx n="100" d="100"/>
        <a:sy n="100" d="100"/>
      </p:scale>
      <p:origin x="0" y="-1997"/>
    </p:cViewPr>
  </p:sorterViewPr>
  <p:notesViewPr>
    <p:cSldViewPr snapToGrid="0">
      <p:cViewPr varScale="1">
        <p:scale>
          <a:sx n="60" d="100"/>
          <a:sy n="60" d="100"/>
        </p:scale>
        <p:origin x="2438"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402216-1DD8-4AB3-8BF0-CFB6DFF12492}" type="datetimeFigureOut">
              <a:rPr lang="zh-CN" altLang="en-US" smtClean="0"/>
              <a:t>2019/11/5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C69EFE-5A9A-4272-A138-4483215D921A}"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0" y="0"/>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666703-9F6B-41A9-8273-A226E2EEC7FD}" type="datetimeFigureOut">
              <a:rPr lang="zh-CN" altLang="en-US" smtClean="0"/>
              <a:t>2019/11/5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F9A4CF2-39D5-471D-AEEA-44C9DDC7671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95666703-9F6B-41A9-8273-A226E2EEC7FD}" type="datetimeFigureOut">
              <a:rPr lang="zh-CN" altLang="en-US" smtClean="0"/>
              <a:t>2019/11/5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9A4CF2-39D5-471D-AEEA-44C9DDC7671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95666703-9F6B-41A9-8273-A226E2EEC7FD}" type="datetimeFigureOut">
              <a:rPr lang="zh-CN" altLang="en-US" smtClean="0"/>
              <a:t>2019/11/5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9A4CF2-39D5-471D-AEEA-44C9DDC7671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5666703-9F6B-41A9-8273-A226E2EEC7FD}" type="datetimeFigureOut">
              <a:rPr lang="zh-CN" altLang="en-US" smtClean="0"/>
              <a:t>2019/11/5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9A4CF2-39D5-471D-AEEA-44C9DDC7671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5666703-9F6B-41A9-8273-A226E2EEC7FD}" type="datetimeFigureOut">
              <a:rPr lang="zh-CN" altLang="en-US" smtClean="0"/>
              <a:t>2019/11/5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9A4CF2-39D5-471D-AEEA-44C9DDC7671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C3DB8B4-2C49-4FA1-8C80-9F8CC676210A}" type="datetimeFigureOut">
              <a:rPr lang="zh-CN" altLang="en-US" smtClean="0"/>
              <a:t>2019/11/5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62284E-E4CE-4A2F-8620-F19FEDCC162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C3DB8B4-2C49-4FA1-8C80-9F8CC676210A}" type="datetimeFigureOut">
              <a:rPr lang="zh-CN" altLang="en-US" smtClean="0"/>
              <a:t>2019/11/5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662284E-E4CE-4A2F-8620-F19FEDCC162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C3DB8B4-2C49-4FA1-8C80-9F8CC676210A}" type="datetimeFigureOut">
              <a:rPr lang="zh-CN" altLang="en-US" smtClean="0"/>
              <a:t>2019/11/5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662284E-E4CE-4A2F-8620-F19FEDCC162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3DB8B4-2C49-4FA1-8C80-9F8CC676210A}" type="datetimeFigureOut">
              <a:rPr lang="zh-CN" altLang="en-US" smtClean="0"/>
              <a:t>2019/11/5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662284E-E4CE-4A2F-8620-F19FEDCC162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0" y="0"/>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9C3DB8B4-2C49-4FA1-8C80-9F8CC676210A}" type="datetimeFigureOut">
              <a:rPr lang="zh-CN" altLang="en-US" smtClean="0"/>
              <a:t>2019/11/5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62284E-E4CE-4A2F-8620-F19FEDCC162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9C3DB8B4-2C49-4FA1-8C80-9F8CC676210A}" type="datetimeFigureOut">
              <a:rPr lang="zh-CN" altLang="en-US" smtClean="0"/>
              <a:t>2019/11/5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62284E-E4CE-4A2F-8620-F19FEDCC162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C3DB8B4-2C49-4FA1-8C80-9F8CC676210A}" type="datetimeFigureOut">
              <a:rPr lang="zh-CN" altLang="en-US" smtClean="0"/>
              <a:t>2019/11/5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62284E-E4CE-4A2F-8620-F19FEDCC162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C3DB8B4-2C49-4FA1-8C80-9F8CC676210A}" type="datetimeFigureOut">
              <a:rPr lang="zh-CN" altLang="en-US" smtClean="0"/>
              <a:t>2019/11/5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62284E-E4CE-4A2F-8620-F19FEDCC162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3216" t="7099" r="20228" b="11082"/>
          <a:stretch>
            <a:fillRect/>
          </a:stretch>
        </p:blipFill>
        <p:spPr>
          <a:xfrm>
            <a:off x="0" y="0"/>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0" y="0"/>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0" y="0"/>
            <a:ext cx="9144000" cy="5143500"/>
          </a:xfrm>
          <a:prstGeom prst="rect">
            <a:avLst/>
          </a:prstGeom>
        </p:spPr>
      </p:pic>
      <p:sp>
        <p:nvSpPr>
          <p:cNvPr id="4" name="图片占位符 3"/>
          <p:cNvSpPr>
            <a:spLocks noGrp="1"/>
          </p:cNvSpPr>
          <p:nvPr>
            <p:ph type="pic" sz="quarter" idx="10"/>
          </p:nvPr>
        </p:nvSpPr>
        <p:spPr>
          <a:xfrm>
            <a:off x="320151" y="1135711"/>
            <a:ext cx="1774825" cy="2379662"/>
          </a:xfrm>
        </p:spPr>
        <p:txBody>
          <a:bodyPr/>
          <a:lstStyle/>
          <a:p>
            <a:endParaRPr lang="zh-CN" altLang="en-US"/>
          </a:p>
        </p:txBody>
      </p:sp>
      <p:sp>
        <p:nvSpPr>
          <p:cNvPr id="5" name="图片占位符 3"/>
          <p:cNvSpPr>
            <a:spLocks noGrp="1"/>
          </p:cNvSpPr>
          <p:nvPr>
            <p:ph type="pic" sz="quarter" idx="11"/>
          </p:nvPr>
        </p:nvSpPr>
        <p:spPr>
          <a:xfrm>
            <a:off x="2563057" y="1135711"/>
            <a:ext cx="1774825" cy="2379662"/>
          </a:xfrm>
        </p:spPr>
        <p:txBody>
          <a:bodyPr/>
          <a:lstStyle/>
          <a:p>
            <a:endParaRPr lang="zh-CN" altLang="en-US"/>
          </a:p>
        </p:txBody>
      </p:sp>
      <p:sp>
        <p:nvSpPr>
          <p:cNvPr id="6" name="图片占位符 3"/>
          <p:cNvSpPr>
            <a:spLocks noGrp="1"/>
          </p:cNvSpPr>
          <p:nvPr>
            <p:ph type="pic" sz="quarter" idx="12"/>
          </p:nvPr>
        </p:nvSpPr>
        <p:spPr>
          <a:xfrm>
            <a:off x="4805963" y="1135711"/>
            <a:ext cx="1774825" cy="2379662"/>
          </a:xfrm>
        </p:spPr>
        <p:txBody>
          <a:bodyPr/>
          <a:lstStyle/>
          <a:p>
            <a:endParaRPr lang="zh-CN" altLang="en-US"/>
          </a:p>
        </p:txBody>
      </p:sp>
      <p:sp>
        <p:nvSpPr>
          <p:cNvPr id="7" name="图片占位符 3"/>
          <p:cNvSpPr>
            <a:spLocks noGrp="1"/>
          </p:cNvSpPr>
          <p:nvPr>
            <p:ph type="pic" sz="quarter" idx="13"/>
          </p:nvPr>
        </p:nvSpPr>
        <p:spPr>
          <a:xfrm>
            <a:off x="7048870" y="1135711"/>
            <a:ext cx="1774825" cy="2379662"/>
          </a:xfrm>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1" y="-1"/>
            <a:ext cx="9144001" cy="51435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5666703-9F6B-41A9-8273-A226E2EEC7FD}" type="datetimeFigureOut">
              <a:rPr lang="zh-CN" altLang="en-US" smtClean="0"/>
              <a:t>2019/11/5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9A4CF2-39D5-471D-AEEA-44C9DDC7671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5666703-9F6B-41A9-8273-A226E2EEC7FD}" type="datetimeFigureOut">
              <a:rPr lang="zh-CN" altLang="en-US" smtClean="0"/>
              <a:t>2019/11/5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F9A4CF2-39D5-471D-AEEA-44C9DDC7671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5666703-9F6B-41A9-8273-A226E2EEC7FD}" type="datetimeFigureOut">
              <a:rPr lang="zh-CN" altLang="en-US" smtClean="0"/>
              <a:t>2019/11/5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F9A4CF2-39D5-471D-AEEA-44C9DDC7671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5666703-9F6B-41A9-8273-A226E2EEC7FD}" type="datetimeFigureOut">
              <a:rPr lang="zh-CN" altLang="en-US" smtClean="0"/>
              <a:t>2019/11/5</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9A4CF2-39D5-471D-AEEA-44C9DDC767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C3DB8B4-2C49-4FA1-8C80-9F8CC676210A}" type="datetimeFigureOut">
              <a:rPr lang="zh-CN" altLang="en-US" smtClean="0"/>
              <a:t>2019/11/5</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662284E-E4CE-4A2F-8620-F19FEDCC162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179070" y="2367915"/>
            <a:ext cx="6480175" cy="2306955"/>
          </a:xfrm>
          <a:prstGeom prst="rect">
            <a:avLst/>
          </a:prstGeom>
        </p:spPr>
        <p:txBody>
          <a:bodyPr wrap="square">
            <a:spAutoFit/>
          </a:bodyPr>
          <a:lstStyle/>
          <a:p>
            <a:pPr lvl="0" algn="l">
              <a:defRPr/>
            </a:pPr>
            <a:r>
              <a:rPr lang="en-US" altLang="zh-CN" sz="3200" b="1" noProof="0">
                <a:ln>
                  <a:noFill/>
                </a:ln>
                <a:solidFill>
                  <a:srgbClr val="FBDED3"/>
                </a:solidFill>
                <a:effectLst/>
                <a:uLnTx/>
                <a:uFillTx/>
                <a:latin typeface="Arial" panose="020B0604020202020204"/>
                <a:ea typeface="微软雅黑 Light" panose="020B0502040204020203" charset="-122"/>
                <a:sym typeface="+mn-ea"/>
              </a:rPr>
              <a:t> </a:t>
            </a:r>
            <a:r>
              <a:rPr lang="en-US" altLang="zh-CN" sz="2000">
                <a:solidFill>
                  <a:srgbClr val="FBDED3"/>
                </a:solidFill>
                <a:latin typeface="Arial" panose="020B0604020202020204"/>
              </a:rPr>
              <a:t>-Party A</a:t>
            </a:r>
          </a:p>
          <a:p>
            <a:pPr lvl="0" algn="l">
              <a:defRPr/>
            </a:pPr>
            <a:endParaRPr lang="en-US" altLang="zh-CN" sz="2000">
              <a:solidFill>
                <a:srgbClr val="FBDED3"/>
              </a:solidFill>
              <a:latin typeface="Arial" panose="020B0604020202020204"/>
            </a:endParaRPr>
          </a:p>
          <a:p>
            <a:pPr lvl="0" algn="l">
              <a:defRPr/>
            </a:pPr>
            <a:endParaRPr lang="en-US" altLang="zh-CN" sz="2000">
              <a:solidFill>
                <a:srgbClr val="FBDED3"/>
              </a:solidFill>
              <a:latin typeface="Arial" panose="020B0604020202020204"/>
            </a:endParaRPr>
          </a:p>
          <a:p>
            <a:pPr lvl="0" algn="l">
              <a:defRPr/>
            </a:pPr>
            <a:endParaRPr lang="en-US" altLang="zh-CN" sz="2000">
              <a:solidFill>
                <a:srgbClr val="FBDED3"/>
              </a:solidFill>
              <a:latin typeface="Arial" panose="020B0604020202020204"/>
            </a:endParaRPr>
          </a:p>
          <a:p>
            <a:pPr lvl="0" algn="l">
              <a:defRPr/>
            </a:pPr>
            <a:endParaRPr lang="en-US" altLang="zh-CN" sz="2000">
              <a:solidFill>
                <a:srgbClr val="FBDED3"/>
              </a:solidFill>
              <a:latin typeface="Arial" panose="020B0604020202020204"/>
            </a:endParaRPr>
          </a:p>
          <a:p>
            <a:pPr lvl="0" algn="l">
              <a:defRPr/>
            </a:pPr>
            <a:r>
              <a:rPr kumimoji="0" lang="en-US" altLang="zh-CN" sz="1600"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rPr>
              <a:t>Members(A-Z):</a:t>
            </a:r>
          </a:p>
          <a:p>
            <a:pPr lvl="0" algn="l">
              <a:defRPr/>
            </a:pPr>
            <a:r>
              <a:rPr kumimoji="0" lang="en-US" altLang="zh-CN" sz="1600"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rPr>
              <a:t>Emmett BeAney, Jacinda Li ,Miriam Alzamily, Nana Yin, Shrey Uday</a:t>
            </a:r>
          </a:p>
        </p:txBody>
      </p:sp>
      <p:sp>
        <p:nvSpPr>
          <p:cNvPr id="11" name="矩形 1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377190" y="1045845"/>
            <a:ext cx="7078980" cy="132207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8000" i="0" u="none" strike="noStrike" kern="1200" cap="none" spc="0" normalizeH="0" baseline="0" noProof="0">
                <a:ln>
                  <a:noFill/>
                </a:ln>
                <a:solidFill>
                  <a:srgbClr val="FBDED3"/>
                </a:solidFill>
                <a:effectLst/>
                <a:uLnTx/>
                <a:uFillTx/>
                <a:latin typeface="Arial" panose="020B0604020202020204"/>
                <a:ea typeface="微软雅黑 Light" panose="020B0502040204020203" charset="-122"/>
                <a:cs typeface="+mn-cs"/>
              </a:rPr>
              <a:t>P2-Hnefatafl </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2123439" y="241471"/>
            <a:ext cx="5308600"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rPr>
              <a:t>CRC Cards &amp;Class Diagram</a:t>
            </a:r>
          </a:p>
        </p:txBody>
      </p:sp>
      <p:cxnSp>
        <p:nvCxnSpPr>
          <p:cNvPr id="3" name="直接连接符 2"/>
          <p:cNvCxnSpPr/>
          <p:nvPr/>
        </p:nvCxnSpPr>
        <p:spPr>
          <a:xfrm>
            <a:off x="4412609" y="82497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2"/>
          <a:stretch>
            <a:fillRect/>
          </a:stretch>
        </p:blipFill>
        <p:spPr>
          <a:xfrm>
            <a:off x="180975" y="824865"/>
            <a:ext cx="3241675" cy="2752090"/>
          </a:xfrm>
          <a:prstGeom prst="rect">
            <a:avLst/>
          </a:prstGeom>
        </p:spPr>
      </p:pic>
      <p:pic>
        <p:nvPicPr>
          <p:cNvPr id="8" name="图片 7"/>
          <p:cNvPicPr>
            <a:picLocks noChangeAspect="1"/>
          </p:cNvPicPr>
          <p:nvPr/>
        </p:nvPicPr>
        <p:blipFill>
          <a:blip r:embed="rId3"/>
          <a:stretch>
            <a:fillRect/>
          </a:stretch>
        </p:blipFill>
        <p:spPr>
          <a:xfrm>
            <a:off x="4486275" y="956945"/>
            <a:ext cx="3629025" cy="1458595"/>
          </a:xfrm>
          <a:prstGeom prst="rect">
            <a:avLst/>
          </a:prstGeom>
        </p:spPr>
      </p:pic>
      <p:pic>
        <p:nvPicPr>
          <p:cNvPr id="9" name="图片 8"/>
          <p:cNvPicPr>
            <a:picLocks noChangeAspect="1"/>
          </p:cNvPicPr>
          <p:nvPr/>
        </p:nvPicPr>
        <p:blipFill>
          <a:blip r:embed="rId4"/>
          <a:stretch>
            <a:fillRect/>
          </a:stretch>
        </p:blipFill>
        <p:spPr>
          <a:xfrm>
            <a:off x="4412615" y="2804795"/>
            <a:ext cx="3923665" cy="1539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2482531" y="165271"/>
            <a:ext cx="4180205"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rPr>
              <a:t>Ttaceability link martix</a:t>
            </a:r>
          </a:p>
        </p:txBody>
      </p:sp>
      <p:cxnSp>
        <p:nvCxnSpPr>
          <p:cNvPr id="3" name="直接连接符 2"/>
          <p:cNvCxnSpPr/>
          <p:nvPr/>
        </p:nvCxnSpPr>
        <p:spPr>
          <a:xfrm>
            <a:off x="4412609" y="82497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112395" y="1270000"/>
            <a:ext cx="8919210" cy="25996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2123439" y="241471"/>
            <a:ext cx="5308600"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rPr>
              <a:t>CRC Cards &amp;Class Diagram</a:t>
            </a:r>
          </a:p>
        </p:txBody>
      </p:sp>
      <p:cxnSp>
        <p:nvCxnSpPr>
          <p:cNvPr id="3" name="直接连接符 2"/>
          <p:cNvCxnSpPr/>
          <p:nvPr/>
        </p:nvCxnSpPr>
        <p:spPr>
          <a:xfrm>
            <a:off x="4412609" y="82497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pic>
        <p:nvPicPr>
          <p:cNvPr id="5" name="图片 4" descr="Class_Diagram.vpd"/>
          <p:cNvPicPr>
            <a:picLocks noChangeAspect="1"/>
          </p:cNvPicPr>
          <p:nvPr/>
        </p:nvPicPr>
        <p:blipFill>
          <a:blip r:embed="rId2"/>
          <a:stretch>
            <a:fillRect/>
          </a:stretch>
        </p:blipFill>
        <p:spPr>
          <a:xfrm>
            <a:off x="53975" y="824230"/>
            <a:ext cx="9036685" cy="34950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3985576" y="241471"/>
            <a:ext cx="1584325"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rPr>
              <a:t>Kanban</a:t>
            </a:r>
          </a:p>
        </p:txBody>
      </p:sp>
      <p:cxnSp>
        <p:nvCxnSpPr>
          <p:cNvPr id="3" name="直接连接符 2"/>
          <p:cNvCxnSpPr/>
          <p:nvPr/>
        </p:nvCxnSpPr>
        <p:spPr>
          <a:xfrm>
            <a:off x="4412609" y="82497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2"/>
          <a:stretch>
            <a:fillRect/>
          </a:stretch>
        </p:blipFill>
        <p:spPr>
          <a:xfrm>
            <a:off x="1414780" y="1593215"/>
            <a:ext cx="6582410" cy="24739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240075" y="1602442"/>
            <a:ext cx="6322695" cy="1938020"/>
          </a:xfrm>
          <a:prstGeom prst="rect">
            <a:avLst/>
          </a:prstGeom>
          <a:noFill/>
        </p:spPr>
        <p:txBody>
          <a:bodyPr wrap="none">
            <a:spAutoFit/>
          </a:bodyPr>
          <a:lstStyle/>
          <a:p>
            <a:pPr lvl="0" algn="l">
              <a:buClrTx/>
              <a:buSzTx/>
              <a:buFontTx/>
              <a:defRPr/>
            </a:pPr>
            <a:r>
              <a:rPr lang="en-US" altLang="zh-CN" sz="6000">
                <a:solidFill>
                  <a:srgbClr val="FBDED3"/>
                </a:solidFill>
                <a:latin typeface="Arial" panose="020B0604020202020204"/>
                <a:sym typeface="+mn-ea"/>
              </a:rPr>
              <a:t>Sprint Review </a:t>
            </a:r>
          </a:p>
          <a:p>
            <a:pPr lvl="0" algn="l">
              <a:buClrTx/>
              <a:buSzTx/>
              <a:buFontTx/>
              <a:defRPr/>
            </a:pPr>
            <a:r>
              <a:rPr lang="en-US" altLang="zh-CN" sz="6000">
                <a:solidFill>
                  <a:srgbClr val="FBDED3"/>
                </a:solidFill>
                <a:latin typeface="Arial" panose="020B0604020202020204"/>
              </a:rPr>
              <a:t>and Retrospective</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txBox="1">
            <a:spLocks noChangeArrowheads="1"/>
          </p:cNvSpPr>
          <p:nvPr/>
        </p:nvSpPr>
        <p:spPr bwMode="auto">
          <a:xfrm>
            <a:off x="2239010" y="135890"/>
            <a:ext cx="46666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lvl="0" algn="l">
              <a:buClrTx/>
              <a:buSzTx/>
              <a:buFontTx/>
              <a:defRPr/>
            </a:pPr>
            <a:r>
              <a:rPr lang="en-US" altLang="zh-CN" sz="2400">
                <a:solidFill>
                  <a:srgbClr val="FBDED3"/>
                </a:solidFill>
                <a:latin typeface="Arial" panose="020B0604020202020204"/>
                <a:sym typeface="+mn-ea"/>
              </a:rPr>
              <a:t>Sprint Review and Retrospective</a:t>
            </a:r>
            <a:endParaRPr lang="en-US" altLang="zh-CN" sz="2400">
              <a:solidFill>
                <a:srgbClr val="FBDED3"/>
              </a:solidFill>
              <a:latin typeface="+mj-lt"/>
              <a:ea typeface="+mj-ea"/>
              <a:sym typeface="Calibri" panose="020F0502020204030204" pitchFamily="34" charset="0"/>
            </a:endParaRPr>
          </a:p>
        </p:txBody>
      </p:sp>
      <p:cxnSp>
        <p:nvCxnSpPr>
          <p:cNvPr id="3" name="直接连接符 2"/>
          <p:cNvCxnSpPr/>
          <p:nvPr/>
        </p:nvCxnSpPr>
        <p:spPr>
          <a:xfrm>
            <a:off x="4412609" y="71702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905" y="866775"/>
            <a:ext cx="4591685" cy="4376420"/>
          </a:xfrm>
          <a:prstGeom prst="rect">
            <a:avLst/>
          </a:prstGeom>
          <a:solidFill>
            <a:srgbClr val="FBDE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73685" y="1171575"/>
            <a:ext cx="4048760" cy="3415030"/>
          </a:xfrm>
          <a:prstGeom prst="rect">
            <a:avLst/>
          </a:prstGeom>
          <a:noFill/>
        </p:spPr>
        <p:txBody>
          <a:bodyPr wrap="square" rtlCol="0">
            <a:spAutoFit/>
          </a:bodyPr>
          <a:lstStyle/>
          <a:p>
            <a:r>
              <a:rPr lang="en-US" altLang="zh-CN" sz="2400" b="1"/>
              <a:t>Daily scrums:</a:t>
            </a:r>
          </a:p>
          <a:p>
            <a:endParaRPr lang="en-US" altLang="zh-CN" sz="2400" b="1"/>
          </a:p>
          <a:p>
            <a:pPr marL="285750" indent="-285750">
              <a:buFont typeface="Wingdings" panose="05000000000000000000" charset="0"/>
              <a:buChar char="l"/>
            </a:pPr>
            <a:r>
              <a:rPr lang="en-US" altLang="zh-CN"/>
              <a:t>Disscussed progress</a:t>
            </a:r>
          </a:p>
          <a:p>
            <a:pPr marL="285750" indent="-285750">
              <a:buFont typeface="Wingdings" panose="05000000000000000000" charset="0"/>
              <a:buChar char="l"/>
            </a:pPr>
            <a:endParaRPr lang="en-US" altLang="zh-CN"/>
          </a:p>
          <a:p>
            <a:pPr marL="285750" indent="-285750">
              <a:buFont typeface="Wingdings" panose="05000000000000000000" charset="0"/>
              <a:buChar char="l"/>
            </a:pPr>
            <a:endParaRPr lang="en-US" altLang="zh-CN"/>
          </a:p>
          <a:p>
            <a:pPr marL="285750" indent="-285750">
              <a:buFont typeface="Wingdings" panose="05000000000000000000" charset="0"/>
              <a:buChar char="l"/>
            </a:pPr>
            <a:endParaRPr lang="en-US" altLang="zh-CN"/>
          </a:p>
          <a:p>
            <a:pPr indent="0">
              <a:buFont typeface="Wingdings" panose="05000000000000000000" charset="0"/>
              <a:buNone/>
            </a:pPr>
            <a:r>
              <a:rPr lang="en-US" altLang="zh-CN" sz="2400" b="1"/>
              <a:t>Review:</a:t>
            </a:r>
            <a:endParaRPr lang="en-US" altLang="zh-CN"/>
          </a:p>
          <a:p>
            <a:pPr marL="285750" indent="-285750">
              <a:buFont typeface="Wingdings" panose="05000000000000000000" charset="0"/>
              <a:buChar char="l"/>
            </a:pPr>
            <a:r>
              <a:rPr lang="en-US" altLang="zh-CN"/>
              <a:t>Went over results of sprint</a:t>
            </a:r>
          </a:p>
          <a:p>
            <a:pPr marL="285750" indent="-285750">
              <a:buFont typeface="Wingdings" panose="05000000000000000000" charset="0"/>
              <a:buChar char="l"/>
            </a:pPr>
            <a:r>
              <a:rPr lang="en-US" altLang="zh-CN"/>
              <a:t>Made changes as needed accotding to product owner</a:t>
            </a:r>
          </a:p>
          <a:p>
            <a:pPr marL="285750" indent="-285750">
              <a:buFont typeface="Wingdings" panose="05000000000000000000" charset="0"/>
              <a:buChar char="l"/>
            </a:pPr>
            <a:endParaRPr lang="en-US" altLang="zh-CN"/>
          </a:p>
        </p:txBody>
      </p:sp>
      <p:sp>
        <p:nvSpPr>
          <p:cNvPr id="4" name="文本框 3"/>
          <p:cNvSpPr txBox="1"/>
          <p:nvPr/>
        </p:nvSpPr>
        <p:spPr>
          <a:xfrm>
            <a:off x="5062855" y="1270000"/>
            <a:ext cx="3785235" cy="2306955"/>
          </a:xfrm>
          <a:prstGeom prst="rect">
            <a:avLst/>
          </a:prstGeom>
          <a:noFill/>
        </p:spPr>
        <p:txBody>
          <a:bodyPr wrap="square" rtlCol="0">
            <a:spAutoFit/>
          </a:bodyPr>
          <a:lstStyle/>
          <a:p>
            <a:pPr indent="0" algn="l">
              <a:buClrTx/>
              <a:buSzTx/>
              <a:buFont typeface="Wingdings" panose="05000000000000000000" charset="0"/>
              <a:buNone/>
            </a:pPr>
            <a:r>
              <a:rPr lang="en-US" altLang="zh-CN" sz="2400" b="1">
                <a:solidFill>
                  <a:srgbClr val="EEE5E6"/>
                </a:solidFill>
              </a:rPr>
              <a:t>Retrospective:</a:t>
            </a:r>
          </a:p>
          <a:p>
            <a:pPr indent="0" algn="l">
              <a:buClrTx/>
              <a:buSzTx/>
              <a:buFont typeface="Wingdings" panose="05000000000000000000" charset="0"/>
              <a:buNone/>
            </a:pPr>
            <a:endParaRPr lang="en-US" altLang="zh-CN" sz="2400" b="1">
              <a:solidFill>
                <a:srgbClr val="EEE5E6"/>
              </a:solidFill>
            </a:endParaRPr>
          </a:p>
          <a:p>
            <a:pPr marL="285750" indent="-285750" algn="l">
              <a:buClrTx/>
              <a:buSzTx/>
              <a:buFont typeface="Wingdings" panose="05000000000000000000" charset="0"/>
              <a:buChar char="l"/>
            </a:pPr>
            <a:r>
              <a:rPr lang="en-US" altLang="zh-CN" sz="2400" b="1">
                <a:solidFill>
                  <a:srgbClr val="EEE5E6"/>
                </a:solidFill>
              </a:rPr>
              <a:t>Identified what could improve</a:t>
            </a:r>
          </a:p>
          <a:p>
            <a:pPr indent="0" algn="l">
              <a:buClrTx/>
              <a:buSzTx/>
              <a:buFont typeface="Wingdings" panose="05000000000000000000" charset="0"/>
              <a:buNone/>
            </a:pPr>
            <a:endParaRPr lang="en-US" altLang="zh-CN" sz="2400" b="1">
              <a:solidFill>
                <a:srgbClr val="EEE5E6"/>
              </a:solidFill>
            </a:endParaRPr>
          </a:p>
          <a:p>
            <a:pPr marL="285750" indent="-285750" algn="l">
              <a:buClrTx/>
              <a:buSzTx/>
              <a:buFont typeface="Wingdings" panose="05000000000000000000" charset="0"/>
              <a:buChar char="l"/>
            </a:pPr>
            <a:r>
              <a:rPr lang="en-US" altLang="zh-CN" sz="2400" b="1">
                <a:solidFill>
                  <a:srgbClr val="EEE5E6"/>
                </a:solidFill>
              </a:rPr>
              <a:t>Identified what went well</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txBox="1">
            <a:spLocks noChangeArrowheads="1"/>
          </p:cNvSpPr>
          <p:nvPr/>
        </p:nvSpPr>
        <p:spPr bwMode="auto">
          <a:xfrm>
            <a:off x="2239010" y="135890"/>
            <a:ext cx="46666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lvl="0" algn="l">
              <a:buClrTx/>
              <a:buSzTx/>
              <a:buFontTx/>
              <a:defRPr/>
            </a:pPr>
            <a:r>
              <a:rPr lang="en-US" altLang="zh-CN" sz="2400">
                <a:solidFill>
                  <a:srgbClr val="FBDED3"/>
                </a:solidFill>
                <a:latin typeface="Arial" panose="020B0604020202020204"/>
                <a:sym typeface="+mn-ea"/>
              </a:rPr>
              <a:t>Sprint Review and Retrospective</a:t>
            </a:r>
            <a:endParaRPr lang="en-US" altLang="zh-CN" sz="2400">
              <a:solidFill>
                <a:srgbClr val="FBDED3"/>
              </a:solidFill>
              <a:latin typeface="+mj-lt"/>
              <a:ea typeface="+mj-ea"/>
              <a:sym typeface="Calibri" panose="020F0502020204030204" pitchFamily="34" charset="0"/>
            </a:endParaRPr>
          </a:p>
        </p:txBody>
      </p:sp>
      <p:cxnSp>
        <p:nvCxnSpPr>
          <p:cNvPr id="3" name="直接连接符 2"/>
          <p:cNvCxnSpPr/>
          <p:nvPr/>
        </p:nvCxnSpPr>
        <p:spPr>
          <a:xfrm>
            <a:off x="4412609" y="71702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46430" y="596265"/>
            <a:ext cx="7595235" cy="4707890"/>
          </a:xfrm>
          <a:prstGeom prst="rect">
            <a:avLst/>
          </a:prstGeom>
          <a:noFill/>
        </p:spPr>
        <p:txBody>
          <a:bodyPr wrap="square" rtlCol="0">
            <a:spAutoFit/>
          </a:bodyPr>
          <a:lstStyle/>
          <a:p>
            <a:pPr indent="0" algn="l">
              <a:buClrTx/>
              <a:buSzTx/>
              <a:buFont typeface="Wingdings" panose="05000000000000000000" charset="0"/>
              <a:buNone/>
            </a:pPr>
            <a:r>
              <a:rPr lang="en-US" altLang="zh-CN" sz="2000" b="1">
                <a:solidFill>
                  <a:srgbClr val="EEE5E6"/>
                </a:solidFill>
              </a:rPr>
              <a:t>10/11-During this scrum,we discussed the file content of P2 together and allocated the files within the file.</a:t>
            </a:r>
          </a:p>
          <a:p>
            <a:pPr indent="0" algn="l">
              <a:buClrTx/>
              <a:buSzTx/>
              <a:buFont typeface="Wingdings" panose="05000000000000000000" charset="0"/>
              <a:buNone/>
            </a:pPr>
            <a:endParaRPr lang="en-US" altLang="zh-CN" sz="2000" b="1">
              <a:solidFill>
                <a:srgbClr val="EEE5E6"/>
              </a:solidFill>
            </a:endParaRPr>
          </a:p>
          <a:p>
            <a:pPr indent="0" algn="l">
              <a:buClrTx/>
              <a:buSzTx/>
              <a:buFont typeface="Wingdings" panose="05000000000000000000" charset="0"/>
              <a:buNone/>
            </a:pPr>
            <a:r>
              <a:rPr lang="en-US" altLang="zh-CN" sz="2000" b="1">
                <a:solidFill>
                  <a:srgbClr val="EEE5E6"/>
                </a:solidFill>
              </a:rPr>
              <a:t>10/21-During this scrum,we asked the professor about the parts of the P1 document that could be improved.The task of file improvement was assigned.</a:t>
            </a:r>
          </a:p>
          <a:p>
            <a:pPr indent="0" algn="l">
              <a:buClrTx/>
              <a:buSzTx/>
              <a:buFont typeface="Wingdings" panose="05000000000000000000" charset="0"/>
              <a:buNone/>
            </a:pPr>
            <a:endParaRPr lang="en-US" altLang="zh-CN" sz="2000" b="1">
              <a:solidFill>
                <a:srgbClr val="EEE5E6"/>
              </a:solidFill>
            </a:endParaRPr>
          </a:p>
          <a:p>
            <a:pPr indent="0" algn="l">
              <a:buClrTx/>
              <a:buSzTx/>
              <a:buFont typeface="Wingdings" panose="05000000000000000000" charset="0"/>
              <a:buNone/>
            </a:pPr>
            <a:r>
              <a:rPr lang="en-US" altLang="zh-CN" sz="2000" b="1">
                <a:solidFill>
                  <a:srgbClr val="EEE5E6"/>
                </a:solidFill>
              </a:rPr>
              <a:t>10/24-During this scrum,together, we solved the game's implementation of the code logic for the round, assigned code tasks based on the improved task and each person's familiar direction, and worked out the deadline.</a:t>
            </a:r>
          </a:p>
          <a:p>
            <a:pPr indent="0" algn="l">
              <a:buClrTx/>
              <a:buSzTx/>
              <a:buFont typeface="Wingdings" panose="05000000000000000000" charset="0"/>
              <a:buNone/>
            </a:pPr>
            <a:endParaRPr lang="en-US" altLang="zh-CN" sz="2000" b="1">
              <a:solidFill>
                <a:srgbClr val="EEE5E6"/>
              </a:solidFill>
            </a:endParaRPr>
          </a:p>
          <a:p>
            <a:pPr indent="0" algn="l">
              <a:buClrTx/>
              <a:buSzTx/>
              <a:buFont typeface="Wingdings" panose="05000000000000000000" charset="0"/>
              <a:buNone/>
            </a:pPr>
            <a:r>
              <a:rPr lang="en-US" altLang="zh-CN" sz="2000" b="1">
                <a:solidFill>
                  <a:srgbClr val="EEE5E6"/>
                </a:solidFill>
                <a:sym typeface="+mn-ea"/>
              </a:rPr>
              <a:t>10/31-During this scrum,  we integrated the code into a project.</a:t>
            </a:r>
          </a:p>
          <a:p>
            <a:pPr indent="0" algn="l">
              <a:buClrTx/>
              <a:buSzTx/>
              <a:buFont typeface="Wingdings" panose="05000000000000000000" charset="0"/>
              <a:buNone/>
            </a:pPr>
            <a:endParaRPr lang="en-US" altLang="zh-CN" sz="2000" b="1">
              <a:solidFill>
                <a:srgbClr val="EEE5E6"/>
              </a:solidFill>
            </a:endParaRPr>
          </a:p>
          <a:p>
            <a:pPr indent="0" algn="l">
              <a:buClrTx/>
              <a:buSzTx/>
              <a:buFont typeface="Wingdings" panose="05000000000000000000" charset="0"/>
              <a:buNone/>
            </a:pPr>
            <a:endParaRPr lang="en-US" altLang="zh-CN" sz="2000" b="1">
              <a:solidFill>
                <a:srgbClr val="EEE5E6"/>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txBox="1">
            <a:spLocks noChangeArrowheads="1"/>
          </p:cNvSpPr>
          <p:nvPr/>
        </p:nvSpPr>
        <p:spPr bwMode="auto">
          <a:xfrm>
            <a:off x="2239010" y="135890"/>
            <a:ext cx="46666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lvl="0" algn="l">
              <a:buClrTx/>
              <a:buSzTx/>
              <a:buFontTx/>
              <a:defRPr/>
            </a:pPr>
            <a:r>
              <a:rPr lang="en-US" altLang="zh-CN" sz="2400">
                <a:solidFill>
                  <a:srgbClr val="FBDED3"/>
                </a:solidFill>
                <a:latin typeface="Arial" panose="020B0604020202020204"/>
                <a:sym typeface="+mn-ea"/>
              </a:rPr>
              <a:t>Sprint Review and Retrospective</a:t>
            </a:r>
            <a:endParaRPr lang="en-US" altLang="zh-CN" sz="2400">
              <a:solidFill>
                <a:srgbClr val="FBDED3"/>
              </a:solidFill>
              <a:latin typeface="+mj-lt"/>
              <a:ea typeface="+mj-ea"/>
              <a:sym typeface="Calibri" panose="020F0502020204030204" pitchFamily="34" charset="0"/>
            </a:endParaRPr>
          </a:p>
        </p:txBody>
      </p:sp>
      <p:cxnSp>
        <p:nvCxnSpPr>
          <p:cNvPr id="3" name="直接连接符 2"/>
          <p:cNvCxnSpPr/>
          <p:nvPr/>
        </p:nvCxnSpPr>
        <p:spPr>
          <a:xfrm>
            <a:off x="4412609" y="71702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46430" y="596265"/>
            <a:ext cx="7595235" cy="4278094"/>
          </a:xfrm>
          <a:prstGeom prst="rect">
            <a:avLst/>
          </a:prstGeom>
          <a:noFill/>
        </p:spPr>
        <p:txBody>
          <a:bodyPr wrap="square" rtlCol="0">
            <a:spAutoFit/>
          </a:bodyPr>
          <a:lstStyle/>
          <a:p>
            <a:pPr indent="0" algn="l">
              <a:buClrTx/>
              <a:buSzTx/>
              <a:buFont typeface="Wingdings" panose="05000000000000000000" charset="0"/>
              <a:buNone/>
            </a:pPr>
            <a:r>
              <a:rPr lang="en-US" altLang="zh-CN" sz="2000" b="1" dirty="0">
                <a:solidFill>
                  <a:srgbClr val="EEE5E6"/>
                </a:solidFill>
                <a:sym typeface="+mn-ea"/>
              </a:rPr>
              <a:t>What went well:</a:t>
            </a:r>
          </a:p>
          <a:p>
            <a:pPr indent="0" algn="l">
              <a:buClrTx/>
              <a:buSzTx/>
              <a:buFont typeface="Wingdings" panose="05000000000000000000" charset="0"/>
              <a:buNone/>
            </a:pPr>
            <a:r>
              <a:rPr lang="en-US" altLang="zh-CN" sz="2000" b="1" dirty="0">
                <a:solidFill>
                  <a:srgbClr val="EEE5E6"/>
                </a:solidFill>
                <a:sym typeface="+mn-ea"/>
              </a:rPr>
              <a:t>Our scrum meetings discussed a lot of details about the implementation of the game, actively assigning tasks, making plans for each week and the next meeting time.</a:t>
            </a:r>
          </a:p>
          <a:p>
            <a:pPr indent="0" algn="l">
              <a:buClrTx/>
              <a:buSzTx/>
              <a:buFont typeface="Wingdings" panose="05000000000000000000" charset="0"/>
              <a:buNone/>
            </a:pPr>
            <a:endParaRPr lang="en-US" altLang="zh-CN" sz="2000" b="1" dirty="0">
              <a:solidFill>
                <a:srgbClr val="EEE5E6"/>
              </a:solidFill>
              <a:sym typeface="+mn-ea"/>
            </a:endParaRPr>
          </a:p>
          <a:p>
            <a:pPr indent="0" algn="l">
              <a:buClrTx/>
              <a:buSzTx/>
              <a:buFont typeface="Wingdings" panose="05000000000000000000" charset="0"/>
              <a:buNone/>
            </a:pPr>
            <a:r>
              <a:rPr lang="en-US" altLang="zh-CN" sz="2000" b="1" dirty="0">
                <a:solidFill>
                  <a:srgbClr val="EEE5E6"/>
                </a:solidFill>
                <a:sym typeface="+mn-ea"/>
              </a:rPr>
              <a:t>What could improve:</a:t>
            </a:r>
          </a:p>
          <a:p>
            <a:r>
              <a:rPr lang="en-US" b="1" dirty="0">
                <a:solidFill>
                  <a:schemeClr val="bg1"/>
                </a:solidFill>
              </a:rPr>
              <a:t>1. The task should is smaller and clearer, avoiding two people spending time on similar function</a:t>
            </a:r>
            <a:r>
              <a:rPr lang="en-US" sz="2000" b="1" dirty="0">
                <a:solidFill>
                  <a:schemeClr val="bg1"/>
                </a:solidFill>
              </a:rPr>
              <a:t> </a:t>
            </a:r>
          </a:p>
          <a:p>
            <a:r>
              <a:rPr lang="en-US" b="1" dirty="0">
                <a:solidFill>
                  <a:schemeClr val="bg1"/>
                </a:solidFill>
              </a:rPr>
              <a:t>2. Need more effective communication during our team meeting</a:t>
            </a:r>
            <a:r>
              <a:rPr lang="en-US" sz="2000" b="1" dirty="0">
                <a:solidFill>
                  <a:schemeClr val="bg1"/>
                </a:solidFill>
              </a:rPr>
              <a:t> </a:t>
            </a:r>
          </a:p>
          <a:p>
            <a:r>
              <a:rPr lang="en-US" b="1" dirty="0">
                <a:solidFill>
                  <a:schemeClr val="bg1"/>
                </a:solidFill>
              </a:rPr>
              <a:t>3. Everyone must strictly abide by the deadline, and deliver the outcomes on time</a:t>
            </a:r>
          </a:p>
          <a:p>
            <a:r>
              <a:rPr lang="en-US" b="1" dirty="0">
                <a:solidFill>
                  <a:schemeClr val="bg1"/>
                </a:solidFill>
              </a:rPr>
              <a:t>4. Have more meetings with PO </a:t>
            </a:r>
          </a:p>
          <a:p>
            <a:pPr indent="0" algn="l">
              <a:buClrTx/>
              <a:buSzTx/>
              <a:buFont typeface="Wingdings" panose="05000000000000000000" charset="0"/>
              <a:buNone/>
            </a:pPr>
            <a:endParaRPr lang="en-US" altLang="zh-CN" sz="2000" b="1" dirty="0">
              <a:solidFill>
                <a:srgbClr val="EEE5E6"/>
              </a:solidFill>
            </a:endParaRPr>
          </a:p>
          <a:p>
            <a:pPr indent="0" algn="l">
              <a:buClrTx/>
              <a:buSzTx/>
              <a:buFont typeface="Wingdings" panose="05000000000000000000" charset="0"/>
              <a:buNone/>
            </a:pPr>
            <a:endParaRPr lang="en-US" altLang="zh-CN" sz="2000" b="1" dirty="0">
              <a:solidFill>
                <a:srgbClr val="EEE5E6"/>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91705" y="2279516"/>
            <a:ext cx="5796915" cy="583565"/>
          </a:xfrm>
          <a:prstGeom prst="rect">
            <a:avLst/>
          </a:prstGeom>
        </p:spPr>
        <p:txBody>
          <a:bodyPr wrap="none">
            <a:spAutoFit/>
          </a:bodyPr>
          <a:lstStyle/>
          <a:p>
            <a:pPr lvl="0">
              <a:defRPr/>
            </a:pPr>
            <a:r>
              <a:rPr lang="en-US" altLang="zh-CN" sz="3200">
                <a:solidFill>
                  <a:srgbClr val="FBDED3"/>
                </a:solidFill>
                <a:latin typeface="Arial" panose="020B0604020202020204"/>
              </a:rPr>
              <a:t>THANK YOU FOR WATCHING</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032970" y="140686"/>
            <a:ext cx="3078480" cy="368300"/>
          </a:xfrm>
          <a:prstGeom prst="rect">
            <a:avLst/>
          </a:prstGeom>
          <a:noFill/>
        </p:spPr>
        <p:txBody>
          <a:bodyPr wrap="none" rtlCol="0">
            <a:spAutoFit/>
          </a:bodyPr>
          <a:lstStyle/>
          <a:p>
            <a:pPr lvl="0" algn="l">
              <a:defRPr/>
            </a:pPr>
            <a:r>
              <a:rPr lang="en-US" altLang="zh-CN">
                <a:solidFill>
                  <a:srgbClr val="FBDED3"/>
                </a:solidFill>
                <a:latin typeface="Arial" panose="020B0604020202020204"/>
              </a:rPr>
              <a:t>The perfection of documents  </a:t>
            </a:r>
          </a:p>
        </p:txBody>
      </p:sp>
      <p:sp>
        <p:nvSpPr>
          <p:cNvPr id="24" name="文本框 23"/>
          <p:cNvSpPr txBox="1"/>
          <p:nvPr/>
        </p:nvSpPr>
        <p:spPr>
          <a:xfrm>
            <a:off x="416560" y="4668520"/>
            <a:ext cx="8972550" cy="368300"/>
          </a:xfrm>
          <a:prstGeom prst="rect">
            <a:avLst/>
          </a:prstGeom>
          <a:noFill/>
        </p:spPr>
        <p:txBody>
          <a:bodyPr wrap="square" rtlCol="0">
            <a:spAutoFit/>
          </a:bodyPr>
          <a:lstStyle/>
          <a:p>
            <a:r>
              <a:rPr lang="en-US" altLang="zh-CN">
                <a:solidFill>
                  <a:schemeClr val="bg1">
                    <a:lumMod val="65000"/>
                  </a:schemeClr>
                </a:solidFill>
              </a:rPr>
              <a:t>Picture Source: the picture from the network.  https://zhuanlan.zhihu.com/p/33300643</a:t>
            </a:r>
          </a:p>
        </p:txBody>
      </p:sp>
      <p:sp>
        <p:nvSpPr>
          <p:cNvPr id="4" name="文本框 3"/>
          <p:cNvSpPr txBox="1"/>
          <p:nvPr/>
        </p:nvSpPr>
        <p:spPr>
          <a:xfrm>
            <a:off x="962660" y="988695"/>
            <a:ext cx="4901565" cy="3415030"/>
          </a:xfrm>
          <a:prstGeom prst="rect">
            <a:avLst/>
          </a:prstGeom>
          <a:noFill/>
        </p:spPr>
        <p:txBody>
          <a:bodyPr wrap="square" rtlCol="0">
            <a:spAutoFit/>
          </a:bodyPr>
          <a:lstStyle/>
          <a:p>
            <a:r>
              <a:rPr lang="en-US" altLang="zh-CN" sz="2400" b="1">
                <a:solidFill>
                  <a:srgbClr val="FBDED3"/>
                </a:solidFill>
              </a:rPr>
              <a:t>1. User stories</a:t>
            </a:r>
          </a:p>
          <a:p>
            <a:endParaRPr lang="en-US" altLang="zh-CN" sz="2400" b="1">
              <a:solidFill>
                <a:srgbClr val="FBDED3"/>
              </a:solidFill>
            </a:endParaRPr>
          </a:p>
          <a:p>
            <a:r>
              <a:rPr lang="en-US" altLang="zh-CN" sz="2400" b="1">
                <a:solidFill>
                  <a:srgbClr val="FBDED3"/>
                </a:solidFill>
              </a:rPr>
              <a:t>2.CRC card &amp; class diagram</a:t>
            </a:r>
          </a:p>
          <a:p>
            <a:endParaRPr lang="en-US" altLang="zh-CN" sz="2400" b="1">
              <a:solidFill>
                <a:srgbClr val="FBDED3"/>
              </a:solidFill>
            </a:endParaRPr>
          </a:p>
          <a:p>
            <a:r>
              <a:rPr lang="en-US" altLang="zh-CN" sz="2400" b="1">
                <a:solidFill>
                  <a:srgbClr val="FBDED3"/>
                </a:solidFill>
              </a:rPr>
              <a:t>3.Acceptance Criteria</a:t>
            </a:r>
          </a:p>
          <a:p>
            <a:endParaRPr lang="en-US" altLang="zh-CN" sz="2400" b="1">
              <a:solidFill>
                <a:srgbClr val="FBDED3"/>
              </a:solidFill>
            </a:endParaRPr>
          </a:p>
          <a:p>
            <a:r>
              <a:rPr lang="en-US" altLang="zh-CN" sz="2400" b="1">
                <a:solidFill>
                  <a:srgbClr val="FBDED3"/>
                </a:solidFill>
              </a:rPr>
              <a:t>4. Task for User stories</a:t>
            </a:r>
          </a:p>
          <a:p>
            <a:endParaRPr lang="en-US" altLang="zh-CN" sz="2400" b="1">
              <a:solidFill>
                <a:srgbClr val="FBDED3"/>
              </a:solidFill>
            </a:endParaRPr>
          </a:p>
          <a:p>
            <a:r>
              <a:rPr lang="en-US" altLang="zh-CN" sz="2400" b="1">
                <a:solidFill>
                  <a:srgbClr val="FBDED3"/>
                </a:solidFill>
              </a:rPr>
              <a:t>5. Development Manual</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171495" y="2064087"/>
            <a:ext cx="4374515" cy="1014730"/>
          </a:xfrm>
          <a:prstGeom prst="rect">
            <a:avLst/>
          </a:prstGeom>
          <a:noFill/>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6000" i="0" u="none" strike="noStrike" kern="1200" cap="none" spc="0" normalizeH="0" baseline="0" noProof="0">
                <a:ln>
                  <a:noFill/>
                </a:ln>
                <a:solidFill>
                  <a:srgbClr val="FBDED3"/>
                </a:solidFill>
                <a:effectLst/>
                <a:uLnTx/>
                <a:uFillTx/>
                <a:latin typeface="Arial" panose="020B0604020202020204"/>
                <a:ea typeface="微软雅黑 Light" panose="020B0502040204020203" charset="-122"/>
                <a:cs typeface="+mn-cs"/>
              </a:rPr>
              <a:t>User Stories</a:t>
            </a:r>
            <a:endParaRPr kumimoji="0" lang="en-US" altLang="zh-CN" sz="600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33930" y="749300"/>
            <a:ext cx="6994525" cy="4411345"/>
          </a:xfrm>
          <a:prstGeom prst="rect">
            <a:avLst/>
          </a:prstGeom>
          <a:solidFill>
            <a:srgbClr val="FBDE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2642870" y="871855"/>
            <a:ext cx="6013450" cy="4253865"/>
          </a:xfrm>
          <a:prstGeom prst="rect">
            <a:avLst/>
          </a:prstGeom>
        </p:spPr>
        <p:txBody>
          <a:bodyPr wrap="square">
            <a:spAutoFit/>
          </a:bodyPr>
          <a:lstStyle/>
          <a:p>
            <a:pPr marL="0" indent="0">
              <a:buNone/>
            </a:pPr>
            <a:r>
              <a:rPr lang="en-US" sz="2000" b="1" dirty="0">
                <a:sym typeface="+mn-ea"/>
              </a:rPr>
              <a:t>1. As a user, I want to register to this platform by using an email, nickname and a password.</a:t>
            </a:r>
          </a:p>
          <a:p>
            <a:pPr marL="0" indent="0">
              <a:buNone/>
            </a:pPr>
            <a:endParaRPr lang="en-US" sz="2000" b="1" dirty="0"/>
          </a:p>
          <a:p>
            <a:pPr marL="0" indent="0">
              <a:buNone/>
            </a:pPr>
            <a:r>
              <a:rPr lang="en-US" sz="2000" b="1" dirty="0">
                <a:sym typeface="+mn-ea"/>
              </a:rPr>
              <a:t>2. As a user, I want to login to this platform using the account I registered.</a:t>
            </a:r>
          </a:p>
          <a:p>
            <a:pPr marL="0" indent="0">
              <a:buNone/>
            </a:pPr>
            <a:endParaRPr lang="en-US" sz="2000" b="1" dirty="0"/>
          </a:p>
          <a:p>
            <a:pPr marL="0" indent="0">
              <a:buNone/>
            </a:pPr>
            <a:r>
              <a:rPr lang="en-US" sz="2000" b="1" dirty="0">
                <a:sym typeface="+mn-ea"/>
              </a:rPr>
              <a:t>3. As a user, I want to be able to play </a:t>
            </a:r>
            <a:r>
              <a:rPr lang="en-US" sz="2000" b="1" dirty="0" err="1">
                <a:sym typeface="+mn-ea"/>
              </a:rPr>
              <a:t>Hnefatafl</a:t>
            </a:r>
            <a:r>
              <a:rPr lang="en-US" sz="2000" b="1" dirty="0">
                <a:sym typeface="+mn-ea"/>
              </a:rPr>
              <a:t>.</a:t>
            </a:r>
          </a:p>
          <a:p>
            <a:pPr marL="0" indent="0">
              <a:buNone/>
            </a:pPr>
            <a:endParaRPr lang="en-US" sz="2000" b="1" dirty="0"/>
          </a:p>
          <a:p>
            <a:pPr marL="0" indent="0">
              <a:buNone/>
            </a:pPr>
            <a:r>
              <a:rPr lang="en-US" sz="2000" b="1" dirty="0">
                <a:sym typeface="+mn-ea"/>
              </a:rPr>
              <a:t>4. As a user, I want to know when it is my turn.</a:t>
            </a:r>
          </a:p>
          <a:p>
            <a:pPr marL="0" indent="0">
              <a:buNone/>
            </a:pPr>
            <a:endParaRPr lang="en-US" sz="2000" b="1" dirty="0"/>
          </a:p>
          <a:p>
            <a:pPr marL="0" indent="0">
              <a:buNone/>
            </a:pPr>
            <a:r>
              <a:rPr lang="en-US" sz="2000" b="1" dirty="0">
                <a:sym typeface="+mn-ea"/>
              </a:rPr>
              <a:t>5. As a user, I want to be able to logout from my account when I do not want to play, and receive a prompt before it exits.</a:t>
            </a:r>
            <a:endParaRPr lang="en-US" sz="1400" dirty="0"/>
          </a:p>
          <a:p>
            <a:pPr marL="0" indent="0">
              <a:buNone/>
            </a:pPr>
            <a:endParaRPr lang="en-US" altLang="zh-CN" sz="1050" b="1">
              <a:solidFill>
                <a:srgbClr val="23283E"/>
              </a:solidFill>
              <a:ea typeface="微软雅黑" panose="020B0503020204020204" pitchFamily="34" charset="-122"/>
              <a:cs typeface="Arial" panose="020B0604020202020204" pitchFamily="34" charset="0"/>
              <a:sym typeface="Calibri" panose="020F0502020204030204" pitchFamily="34" charset="0"/>
            </a:endParaRPr>
          </a:p>
        </p:txBody>
      </p:sp>
      <p:sp>
        <p:nvSpPr>
          <p:cNvPr id="12" name="文本框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txBox="1">
            <a:spLocks noChangeArrowheads="1"/>
          </p:cNvSpPr>
          <p:nvPr/>
        </p:nvSpPr>
        <p:spPr bwMode="auto">
          <a:xfrm>
            <a:off x="3366434" y="170331"/>
            <a:ext cx="24111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en-US" altLang="zh-CN" sz="2400">
                <a:solidFill>
                  <a:srgbClr val="FBDED3"/>
                </a:solidFill>
                <a:latin typeface="+mj-lt"/>
                <a:ea typeface="+mj-ea"/>
                <a:sym typeface="Calibri" panose="020F0502020204030204" pitchFamily="34" charset="0"/>
              </a:rPr>
              <a:t>User Stories</a:t>
            </a:r>
          </a:p>
        </p:txBody>
      </p:sp>
      <p:cxnSp>
        <p:nvCxnSpPr>
          <p:cNvPr id="13" name="直接连接符 12"/>
          <p:cNvCxnSpPr/>
          <p:nvPr/>
        </p:nvCxnSpPr>
        <p:spPr>
          <a:xfrm>
            <a:off x="4412609" y="630667"/>
            <a:ext cx="31878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30810" t="14101" r="28645" b="15835"/>
          <a:stretch>
            <a:fillRect/>
          </a:stretch>
        </p:blipFill>
        <p:spPr>
          <a:xfrm>
            <a:off x="-19685" y="748030"/>
            <a:ext cx="2533650" cy="44126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txBox="1">
            <a:spLocks noChangeArrowheads="1"/>
          </p:cNvSpPr>
          <p:nvPr/>
        </p:nvSpPr>
        <p:spPr bwMode="auto">
          <a:xfrm>
            <a:off x="3366434" y="170331"/>
            <a:ext cx="24111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en-US" sz="2400" dirty="0">
                <a:solidFill>
                  <a:srgbClr val="FBDED3"/>
                </a:solidFill>
                <a:sym typeface="+mn-ea"/>
              </a:rPr>
              <a:t>Move methods</a:t>
            </a:r>
            <a:endParaRPr lang="en-US" altLang="zh-CN" sz="2400" dirty="0">
              <a:solidFill>
                <a:srgbClr val="FBDED3"/>
              </a:solidFill>
              <a:latin typeface="+mj-lt"/>
              <a:ea typeface="+mj-ea"/>
              <a:sym typeface="+mn-ea"/>
            </a:endParaRPr>
          </a:p>
        </p:txBody>
      </p:sp>
      <p:cxnSp>
        <p:nvCxnSpPr>
          <p:cNvPr id="3" name="直接连接符 2"/>
          <p:cNvCxnSpPr/>
          <p:nvPr/>
        </p:nvCxnSpPr>
        <p:spPr>
          <a:xfrm>
            <a:off x="4412609" y="73861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894080" y="459740"/>
            <a:ext cx="6000115" cy="4523105"/>
          </a:xfrm>
          <a:prstGeom prst="rect">
            <a:avLst/>
          </a:prstGeom>
          <a:noFill/>
        </p:spPr>
        <p:txBody>
          <a:bodyPr wrap="square" rtlCol="0">
            <a:spAutoFit/>
          </a:bodyPr>
          <a:lstStyle/>
          <a:p>
            <a:pPr algn="l">
              <a:buClrTx/>
              <a:buSzTx/>
              <a:buFontTx/>
            </a:pPr>
            <a:r>
              <a:rPr lang="en-US" sz="2400" b="1" dirty="0">
                <a:solidFill>
                  <a:srgbClr val="FBDED3"/>
                </a:solidFill>
                <a:sym typeface="+mn-ea"/>
              </a:rPr>
              <a:t>Gameboard </a:t>
            </a:r>
            <a:endParaRPr lang="en-US" sz="2400" dirty="0">
              <a:solidFill>
                <a:srgbClr val="FBDED3"/>
              </a:solidFill>
            </a:endParaRPr>
          </a:p>
          <a:p>
            <a:pPr lvl="1" algn="l"/>
            <a:r>
              <a:rPr lang="en-US" sz="2400" dirty="0">
                <a:solidFill>
                  <a:srgbClr val="FBDED3"/>
                </a:solidFill>
                <a:sym typeface="+mn-ea"/>
              </a:rPr>
              <a:t>int </a:t>
            </a:r>
            <a:r>
              <a:rPr lang="en-US" sz="2400" dirty="0" err="1">
                <a:solidFill>
                  <a:srgbClr val="FBDED3"/>
                </a:solidFill>
                <a:sym typeface="+mn-ea"/>
              </a:rPr>
              <a:t>getCount</a:t>
            </a:r>
            <a:r>
              <a:rPr lang="en-US" sz="2400" dirty="0">
                <a:solidFill>
                  <a:srgbClr val="FBDED3"/>
                </a:solidFill>
                <a:sym typeface="+mn-ea"/>
              </a:rPr>
              <a:t>()</a:t>
            </a:r>
            <a:endParaRPr lang="en-US" sz="2400" dirty="0">
              <a:solidFill>
                <a:srgbClr val="FBDED3"/>
              </a:solidFill>
            </a:endParaRPr>
          </a:p>
          <a:p>
            <a:pPr lvl="1" algn="l"/>
            <a:r>
              <a:rPr lang="en-US" sz="2400" dirty="0" err="1">
                <a:solidFill>
                  <a:srgbClr val="FBDED3"/>
                </a:solidFill>
                <a:sym typeface="+mn-ea"/>
              </a:rPr>
              <a:t>boolean</a:t>
            </a:r>
            <a:r>
              <a:rPr lang="en-US" sz="2400" dirty="0">
                <a:solidFill>
                  <a:srgbClr val="FBDED3"/>
                </a:solidFill>
                <a:sym typeface="+mn-ea"/>
              </a:rPr>
              <a:t> </a:t>
            </a:r>
            <a:r>
              <a:rPr lang="en-US" sz="2400" dirty="0" err="1">
                <a:solidFill>
                  <a:srgbClr val="FBDED3"/>
                </a:solidFill>
                <a:sym typeface="+mn-ea"/>
              </a:rPr>
              <a:t>validPosition</a:t>
            </a:r>
            <a:r>
              <a:rPr lang="en-US" sz="2400" dirty="0">
                <a:solidFill>
                  <a:srgbClr val="FBDED3"/>
                </a:solidFill>
                <a:sym typeface="+mn-ea"/>
              </a:rPr>
              <a:t>() </a:t>
            </a:r>
            <a:endParaRPr lang="en-US" sz="2400" dirty="0">
              <a:solidFill>
                <a:srgbClr val="FBDED3"/>
              </a:solidFill>
            </a:endParaRPr>
          </a:p>
          <a:p>
            <a:pPr lvl="1" algn="l"/>
            <a:r>
              <a:rPr lang="en-US" sz="2400" dirty="0" err="1">
                <a:solidFill>
                  <a:srgbClr val="FBDED3"/>
                </a:solidFill>
                <a:sym typeface="+mn-ea"/>
              </a:rPr>
              <a:t>boolean</a:t>
            </a:r>
            <a:r>
              <a:rPr lang="en-US" sz="2400" dirty="0">
                <a:solidFill>
                  <a:srgbClr val="FBDED3"/>
                </a:solidFill>
                <a:sym typeface="+mn-ea"/>
              </a:rPr>
              <a:t> </a:t>
            </a:r>
            <a:r>
              <a:rPr lang="en-US" sz="2400" dirty="0" err="1">
                <a:solidFill>
                  <a:srgbClr val="FBDED3"/>
                </a:solidFill>
                <a:sym typeface="+mn-ea"/>
              </a:rPr>
              <a:t>validMove</a:t>
            </a:r>
            <a:r>
              <a:rPr lang="en-US" sz="2400" dirty="0">
                <a:solidFill>
                  <a:srgbClr val="FBDED3"/>
                </a:solidFill>
                <a:sym typeface="+mn-ea"/>
              </a:rPr>
              <a:t>() </a:t>
            </a:r>
            <a:endParaRPr lang="en-US" sz="2400" dirty="0">
              <a:solidFill>
                <a:srgbClr val="FBDED3"/>
              </a:solidFill>
            </a:endParaRPr>
          </a:p>
          <a:p>
            <a:pPr lvl="1" algn="l"/>
            <a:r>
              <a:rPr lang="en-US" sz="2400" dirty="0">
                <a:solidFill>
                  <a:srgbClr val="FBDED3"/>
                </a:solidFill>
                <a:sym typeface="+mn-ea"/>
              </a:rPr>
              <a:t>void move() </a:t>
            </a:r>
            <a:endParaRPr lang="en-US" sz="2400" dirty="0">
              <a:solidFill>
                <a:srgbClr val="FBDED3"/>
              </a:solidFill>
            </a:endParaRPr>
          </a:p>
          <a:p>
            <a:pPr algn="l">
              <a:buClrTx/>
              <a:buSzTx/>
              <a:buFontTx/>
            </a:pPr>
            <a:r>
              <a:rPr lang="en-US" sz="2400" b="1" dirty="0">
                <a:solidFill>
                  <a:srgbClr val="FBDED3"/>
                </a:solidFill>
                <a:sym typeface="+mn-ea"/>
              </a:rPr>
              <a:t>Match </a:t>
            </a:r>
            <a:endParaRPr lang="en-US" sz="2400" dirty="0">
              <a:solidFill>
                <a:srgbClr val="FBDED3"/>
              </a:solidFill>
            </a:endParaRPr>
          </a:p>
          <a:p>
            <a:pPr lvl="1" algn="l"/>
            <a:r>
              <a:rPr lang="en-US" sz="2400" dirty="0">
                <a:solidFill>
                  <a:srgbClr val="FBDED3"/>
                </a:solidFill>
                <a:sym typeface="+mn-ea"/>
              </a:rPr>
              <a:t>String prompt() </a:t>
            </a:r>
            <a:endParaRPr lang="en-US" sz="2400" dirty="0">
              <a:solidFill>
                <a:srgbClr val="FBDED3"/>
              </a:solidFill>
            </a:endParaRPr>
          </a:p>
          <a:p>
            <a:pPr algn="l">
              <a:buClrTx/>
              <a:buSzTx/>
              <a:buFontTx/>
            </a:pPr>
            <a:r>
              <a:rPr lang="en-US" sz="2400" b="1" dirty="0">
                <a:solidFill>
                  <a:srgbClr val="FBDED3"/>
                </a:solidFill>
                <a:sym typeface="+mn-ea"/>
              </a:rPr>
              <a:t>Piece </a:t>
            </a:r>
            <a:endParaRPr lang="en-US" sz="2400" dirty="0">
              <a:solidFill>
                <a:srgbClr val="FBDED3"/>
              </a:solidFill>
            </a:endParaRPr>
          </a:p>
          <a:p>
            <a:pPr lvl="1" algn="l"/>
            <a:r>
              <a:rPr lang="en-US" sz="2400" dirty="0">
                <a:solidFill>
                  <a:srgbClr val="FBDED3"/>
                </a:solidFill>
                <a:sym typeface="+mn-ea"/>
              </a:rPr>
              <a:t>String </a:t>
            </a:r>
            <a:r>
              <a:rPr lang="en-US" sz="2400" dirty="0" err="1">
                <a:solidFill>
                  <a:srgbClr val="FBDED3"/>
                </a:solidFill>
                <a:sym typeface="+mn-ea"/>
              </a:rPr>
              <a:t>getColor</a:t>
            </a:r>
            <a:r>
              <a:rPr lang="en-US" sz="2400" dirty="0">
                <a:solidFill>
                  <a:srgbClr val="FBDED3"/>
                </a:solidFill>
                <a:sym typeface="+mn-ea"/>
              </a:rPr>
              <a:t>()</a:t>
            </a:r>
            <a:endParaRPr lang="en-US" sz="2400" dirty="0">
              <a:solidFill>
                <a:srgbClr val="FBDED3"/>
              </a:solidFill>
            </a:endParaRPr>
          </a:p>
          <a:p>
            <a:pPr lvl="1" algn="l"/>
            <a:r>
              <a:rPr lang="en-US" sz="2400" dirty="0">
                <a:solidFill>
                  <a:srgbClr val="FBDED3"/>
                </a:solidFill>
                <a:sym typeface="+mn-ea"/>
              </a:rPr>
              <a:t>String </a:t>
            </a:r>
            <a:r>
              <a:rPr lang="en-US" sz="2400" dirty="0" err="1">
                <a:solidFill>
                  <a:srgbClr val="FBDED3"/>
                </a:solidFill>
                <a:sym typeface="+mn-ea"/>
              </a:rPr>
              <a:t>getPosition</a:t>
            </a:r>
            <a:r>
              <a:rPr lang="en-US" sz="2400" dirty="0">
                <a:solidFill>
                  <a:srgbClr val="FBDED3"/>
                </a:solidFill>
                <a:sym typeface="+mn-ea"/>
              </a:rPr>
              <a:t>()</a:t>
            </a:r>
            <a:endParaRPr lang="en-US" sz="2400" dirty="0">
              <a:solidFill>
                <a:srgbClr val="FBDED3"/>
              </a:solidFill>
            </a:endParaRPr>
          </a:p>
          <a:p>
            <a:pPr lvl="1" algn="l"/>
            <a:r>
              <a:rPr lang="en-US" sz="2400" dirty="0">
                <a:solidFill>
                  <a:srgbClr val="FBDED3"/>
                </a:solidFill>
                <a:sym typeface="+mn-ea"/>
              </a:rPr>
              <a:t>void </a:t>
            </a:r>
            <a:r>
              <a:rPr lang="en-US" sz="2400" dirty="0" err="1">
                <a:solidFill>
                  <a:srgbClr val="FBDED3"/>
                </a:solidFill>
                <a:sym typeface="+mn-ea"/>
              </a:rPr>
              <a:t>setPosition</a:t>
            </a:r>
            <a:r>
              <a:rPr lang="en-US" sz="2400" dirty="0">
                <a:solidFill>
                  <a:srgbClr val="FBDED3"/>
                </a:solidFill>
                <a:sym typeface="+mn-ea"/>
              </a:rPr>
              <a:t>() </a:t>
            </a:r>
            <a:endParaRPr lang="en-US" sz="2400" dirty="0">
              <a:solidFill>
                <a:srgbClr val="FBDED3"/>
              </a:solidFill>
            </a:endParaRPr>
          </a:p>
          <a:p>
            <a:pPr lvl="1" algn="l"/>
            <a:r>
              <a:rPr lang="en-US" sz="2400" dirty="0" err="1">
                <a:solidFill>
                  <a:srgbClr val="FBDED3"/>
                </a:solidFill>
                <a:sym typeface="+mn-ea"/>
              </a:rPr>
              <a:t>ArrayList</a:t>
            </a:r>
            <a:r>
              <a:rPr lang="en-US" sz="2400" dirty="0">
                <a:solidFill>
                  <a:srgbClr val="FBDED3"/>
                </a:solidFill>
                <a:sym typeface="+mn-ea"/>
              </a:rPr>
              <a:t>&lt;String&gt; </a:t>
            </a:r>
            <a:r>
              <a:rPr lang="en-US" sz="2400" dirty="0" err="1">
                <a:solidFill>
                  <a:srgbClr val="FBDED3"/>
                </a:solidFill>
                <a:sym typeface="+mn-ea"/>
              </a:rPr>
              <a:t>legalMoves</a:t>
            </a:r>
            <a:r>
              <a:rPr lang="en-US" sz="2400" dirty="0">
                <a:solidFill>
                  <a:srgbClr val="FBDED3"/>
                </a:solidFill>
                <a:sym typeface="+mn-ea"/>
              </a:rPr>
              <a:t>() </a:t>
            </a:r>
            <a:endParaRPr lang="en-US" altLang="zh-CN" sz="2400" dirty="0">
              <a:solidFill>
                <a:srgbClr val="FBDED3"/>
              </a:solidFill>
              <a:latin typeface="Arial" panose="020B0604020202020204"/>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22785" y="35911"/>
            <a:ext cx="3498215" cy="583565"/>
          </a:xfrm>
          <a:prstGeom prst="rect">
            <a:avLst/>
          </a:prstGeom>
          <a:noFill/>
        </p:spPr>
        <p:txBody>
          <a:bodyPr wrap="none" rtlCol="0">
            <a:spAutoFit/>
          </a:bodyPr>
          <a:lstStyle/>
          <a:p>
            <a:pPr lvl="0" algn="l">
              <a:defRPr/>
            </a:pPr>
            <a:r>
              <a:rPr lang="en-US" altLang="zh-CN" sz="3200" b="1">
                <a:solidFill>
                  <a:srgbClr val="FBDED3"/>
                </a:solidFill>
                <a:sym typeface="+mn-ea"/>
              </a:rPr>
              <a:t>Task for User Stories</a:t>
            </a:r>
            <a:r>
              <a:rPr lang="en-US" altLang="zh-CN">
                <a:solidFill>
                  <a:srgbClr val="FBDED3"/>
                </a:solidFill>
                <a:latin typeface="Arial" panose="020B0604020202020204"/>
              </a:rPr>
              <a:t>  </a:t>
            </a:r>
          </a:p>
        </p:txBody>
      </p:sp>
      <p:sp>
        <p:nvSpPr>
          <p:cNvPr id="4" name="文本框 3"/>
          <p:cNvSpPr txBox="1"/>
          <p:nvPr/>
        </p:nvSpPr>
        <p:spPr>
          <a:xfrm>
            <a:off x="889635" y="1003935"/>
            <a:ext cx="7583170" cy="4154170"/>
          </a:xfrm>
          <a:prstGeom prst="rect">
            <a:avLst/>
          </a:prstGeom>
          <a:noFill/>
        </p:spPr>
        <p:txBody>
          <a:bodyPr wrap="square" rtlCol="0">
            <a:spAutoFit/>
          </a:bodyPr>
          <a:lstStyle/>
          <a:p>
            <a:r>
              <a:rPr lang="en-US" altLang="zh-CN" sz="2400" b="1">
                <a:solidFill>
                  <a:srgbClr val="FBDED3"/>
                </a:solidFill>
              </a:rPr>
              <a:t>·As a user, I want to be able to play Hnefatafl. </a:t>
            </a:r>
          </a:p>
          <a:p>
            <a:r>
              <a:rPr lang="en-US" altLang="zh-CN" sz="2400" b="1">
                <a:solidFill>
                  <a:srgbClr val="FBDED3"/>
                </a:solidFill>
              </a:rPr>
              <a:t>Priority:1 </a:t>
            </a:r>
          </a:p>
          <a:p>
            <a:r>
              <a:rPr lang="en-US" altLang="zh-CN" sz="2400" b="1">
                <a:solidFill>
                  <a:srgbClr val="FBDED3"/>
                </a:solidFill>
              </a:rPr>
              <a:t>Task: </a:t>
            </a:r>
          </a:p>
          <a:p>
            <a:r>
              <a:rPr lang="en-US" altLang="zh-CN" sz="2400" b="1">
                <a:solidFill>
                  <a:srgbClr val="FBDED3"/>
                </a:solidFill>
              </a:rPr>
              <a:t>1.Write code about basic game screen</a:t>
            </a:r>
          </a:p>
          <a:p>
            <a:r>
              <a:rPr lang="en-US" altLang="zh-CN" sz="2400" b="1">
                <a:solidFill>
                  <a:srgbClr val="FBDED3"/>
                </a:solidFill>
              </a:rPr>
              <a:t>2.Write code to achieve chess movement</a:t>
            </a:r>
          </a:p>
          <a:p>
            <a:r>
              <a:rPr lang="en-US" altLang="zh-CN" sz="2400" b="1">
                <a:solidFill>
                  <a:srgbClr val="FBDED3"/>
                </a:solidFill>
              </a:rPr>
              <a:t>3.Write code to achieve the chessmen eat the opponent's chessmen</a:t>
            </a:r>
          </a:p>
          <a:p>
            <a:r>
              <a:rPr lang="en-US" altLang="zh-CN" sz="2400" b="1">
                <a:solidFill>
                  <a:srgbClr val="FBDED3"/>
                </a:solidFill>
              </a:rPr>
              <a:t>4.Write code to achieve update game screen</a:t>
            </a:r>
          </a:p>
          <a:p>
            <a:r>
              <a:rPr lang="en-US" altLang="zh-CN" sz="2400" b="1">
                <a:solidFill>
                  <a:srgbClr val="FBDED3"/>
                </a:solidFill>
              </a:rPr>
              <a:t>5.Write code to achieve the logout button</a:t>
            </a:r>
          </a:p>
          <a:p>
            <a:endParaRPr lang="en-US" altLang="zh-CN" sz="2400" b="1">
              <a:solidFill>
                <a:srgbClr val="FBDED3"/>
              </a:solidFill>
            </a:endParaRPr>
          </a:p>
          <a:p>
            <a:endParaRPr lang="en-US" altLang="zh-CN" sz="2400" b="1">
              <a:solidFill>
                <a:srgbClr val="FBDED3"/>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22785" y="35911"/>
            <a:ext cx="3498215" cy="583565"/>
          </a:xfrm>
          <a:prstGeom prst="rect">
            <a:avLst/>
          </a:prstGeom>
          <a:noFill/>
        </p:spPr>
        <p:txBody>
          <a:bodyPr wrap="none" rtlCol="0">
            <a:spAutoFit/>
          </a:bodyPr>
          <a:lstStyle/>
          <a:p>
            <a:pPr lvl="0" algn="l">
              <a:defRPr/>
            </a:pPr>
            <a:r>
              <a:rPr lang="en-US" altLang="zh-CN" sz="3200" b="1">
                <a:solidFill>
                  <a:srgbClr val="FBDED3"/>
                </a:solidFill>
                <a:sym typeface="+mn-ea"/>
              </a:rPr>
              <a:t>Task for User Stories</a:t>
            </a:r>
            <a:r>
              <a:rPr lang="en-US" altLang="zh-CN">
                <a:solidFill>
                  <a:srgbClr val="FBDED3"/>
                </a:solidFill>
                <a:latin typeface="Arial" panose="020B0604020202020204"/>
              </a:rPr>
              <a:t>  </a:t>
            </a:r>
          </a:p>
        </p:txBody>
      </p:sp>
      <p:sp>
        <p:nvSpPr>
          <p:cNvPr id="4" name="文本框 3"/>
          <p:cNvSpPr txBox="1"/>
          <p:nvPr/>
        </p:nvSpPr>
        <p:spPr>
          <a:xfrm>
            <a:off x="1043940" y="1278890"/>
            <a:ext cx="7583170" cy="3046095"/>
          </a:xfrm>
          <a:prstGeom prst="rect">
            <a:avLst/>
          </a:prstGeom>
          <a:noFill/>
        </p:spPr>
        <p:txBody>
          <a:bodyPr wrap="square" rtlCol="0">
            <a:spAutoFit/>
          </a:bodyPr>
          <a:lstStyle/>
          <a:p>
            <a:r>
              <a:rPr lang="en-US" altLang="zh-CN" sz="2400" b="1">
                <a:solidFill>
                  <a:srgbClr val="FBDED3"/>
                </a:solidFill>
                <a:sym typeface="+mn-ea"/>
              </a:rPr>
              <a:t>• As a user, I want to know when it is my turn. </a:t>
            </a:r>
            <a:endParaRPr lang="en-US" altLang="zh-CN" sz="2400" b="1">
              <a:solidFill>
                <a:srgbClr val="FBDED3"/>
              </a:solidFill>
            </a:endParaRPr>
          </a:p>
          <a:p>
            <a:r>
              <a:rPr lang="en-US" altLang="zh-CN" sz="2400" b="1">
                <a:solidFill>
                  <a:srgbClr val="FBDED3"/>
                </a:solidFill>
                <a:sym typeface="+mn-ea"/>
              </a:rPr>
              <a:t>Priority:2 </a:t>
            </a:r>
            <a:endParaRPr lang="en-US" altLang="zh-CN" sz="2400" b="1">
              <a:solidFill>
                <a:srgbClr val="FBDED3"/>
              </a:solidFill>
            </a:endParaRPr>
          </a:p>
          <a:p>
            <a:r>
              <a:rPr lang="en-US" altLang="zh-CN" sz="2400" b="1">
                <a:solidFill>
                  <a:srgbClr val="FBDED3"/>
                </a:solidFill>
                <a:sym typeface="+mn-ea"/>
              </a:rPr>
              <a:t>Task: </a:t>
            </a:r>
            <a:endParaRPr lang="en-US" altLang="zh-CN" sz="2400" b="1">
              <a:solidFill>
                <a:srgbClr val="FBDED3"/>
              </a:solidFill>
            </a:endParaRPr>
          </a:p>
          <a:p>
            <a:r>
              <a:rPr lang="en-US" altLang="zh-CN" sz="2400" b="1">
                <a:solidFill>
                  <a:srgbClr val="FBDED3"/>
                </a:solidFill>
                <a:sym typeface="+mn-ea"/>
              </a:rPr>
              <a:t>1.Write code to implement the round prompt interface</a:t>
            </a:r>
            <a:endParaRPr lang="en-US" altLang="zh-CN" sz="2400" b="1">
              <a:solidFill>
                <a:srgbClr val="FBDED3"/>
              </a:solidFill>
            </a:endParaRPr>
          </a:p>
          <a:p>
            <a:r>
              <a:rPr lang="en-US" altLang="zh-CN" sz="2400" b="1">
                <a:solidFill>
                  <a:srgbClr val="FBDED3"/>
                </a:solidFill>
                <a:sym typeface="+mn-ea"/>
              </a:rPr>
              <a:t>2.Write code to click on the screen space, the prompt screen automatically disappear</a:t>
            </a:r>
            <a:endParaRPr lang="en-US" altLang="zh-CN" sz="2400" b="1">
              <a:solidFill>
                <a:srgbClr val="FBDED3"/>
              </a:solidFill>
            </a:endParaRPr>
          </a:p>
          <a:p>
            <a:endParaRPr lang="en-US" altLang="zh-CN" sz="2400" b="1">
              <a:solidFill>
                <a:srgbClr val="FBDED3"/>
              </a:solidFill>
            </a:endParaRPr>
          </a:p>
          <a:p>
            <a:endParaRPr lang="en-US" altLang="zh-CN" sz="2400" b="1">
              <a:solidFill>
                <a:srgbClr val="FBDED3"/>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46400" y="1602442"/>
            <a:ext cx="5636895" cy="1938020"/>
          </a:xfrm>
          <a:prstGeom prst="rect">
            <a:avLst/>
          </a:prstGeom>
          <a:noFill/>
        </p:spPr>
        <p:txBody>
          <a:bodyPr wrap="none">
            <a:spAutoFit/>
          </a:bodyPr>
          <a:lstStyle/>
          <a:p>
            <a:pPr lvl="1">
              <a:defRPr/>
            </a:pPr>
            <a:r>
              <a:rPr lang="en-US" altLang="zh-CN" sz="6000">
                <a:solidFill>
                  <a:srgbClr val="FBDED3"/>
                </a:solidFill>
                <a:latin typeface="Arial" panose="020B0604020202020204"/>
              </a:rPr>
              <a:t>CRC Cards &amp;</a:t>
            </a:r>
          </a:p>
          <a:p>
            <a:pPr lvl="1">
              <a:defRPr/>
            </a:pPr>
            <a:r>
              <a:rPr lang="en-US" altLang="zh-CN" sz="6000">
                <a:solidFill>
                  <a:srgbClr val="FBDED3"/>
                </a:solidFill>
                <a:latin typeface="Arial" panose="020B0604020202020204"/>
              </a:rPr>
              <a:t>Class Diagram</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2123439" y="241471"/>
            <a:ext cx="5308600"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rPr>
              <a:t>CRC Cards &amp;Class Diagram</a:t>
            </a:r>
          </a:p>
        </p:txBody>
      </p:sp>
      <p:cxnSp>
        <p:nvCxnSpPr>
          <p:cNvPr id="3" name="直接连接符 2"/>
          <p:cNvCxnSpPr/>
          <p:nvPr/>
        </p:nvCxnSpPr>
        <p:spPr>
          <a:xfrm>
            <a:off x="4412609" y="82497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572770" y="951865"/>
            <a:ext cx="3190875" cy="2310130"/>
          </a:xfrm>
          <a:prstGeom prst="rect">
            <a:avLst/>
          </a:prstGeom>
        </p:spPr>
      </p:pic>
      <p:pic>
        <p:nvPicPr>
          <p:cNvPr id="4" name="图片 3"/>
          <p:cNvPicPr>
            <a:picLocks noChangeAspect="1"/>
          </p:cNvPicPr>
          <p:nvPr/>
        </p:nvPicPr>
        <p:blipFill>
          <a:blip r:embed="rId3"/>
          <a:stretch>
            <a:fillRect/>
          </a:stretch>
        </p:blipFill>
        <p:spPr>
          <a:xfrm>
            <a:off x="572770" y="3485515"/>
            <a:ext cx="3190875" cy="1254760"/>
          </a:xfrm>
          <a:prstGeom prst="rect">
            <a:avLst/>
          </a:prstGeom>
        </p:spPr>
      </p:pic>
      <p:pic>
        <p:nvPicPr>
          <p:cNvPr id="5" name="图片 4"/>
          <p:cNvPicPr>
            <a:picLocks noChangeAspect="1"/>
          </p:cNvPicPr>
          <p:nvPr/>
        </p:nvPicPr>
        <p:blipFill>
          <a:blip r:embed="rId4"/>
          <a:stretch>
            <a:fillRect/>
          </a:stretch>
        </p:blipFill>
        <p:spPr>
          <a:xfrm>
            <a:off x="4933950" y="951865"/>
            <a:ext cx="3046095" cy="2353310"/>
          </a:xfrm>
          <a:prstGeom prst="rect">
            <a:avLst/>
          </a:prstGeom>
        </p:spPr>
      </p:pic>
      <p:pic>
        <p:nvPicPr>
          <p:cNvPr id="6" name="图片 5"/>
          <p:cNvPicPr>
            <a:picLocks noChangeAspect="1"/>
          </p:cNvPicPr>
          <p:nvPr/>
        </p:nvPicPr>
        <p:blipFill>
          <a:blip r:embed="rId5"/>
          <a:stretch>
            <a:fillRect/>
          </a:stretch>
        </p:blipFill>
        <p:spPr>
          <a:xfrm>
            <a:off x="4933950" y="3530600"/>
            <a:ext cx="3046095" cy="12096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标准1">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39">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00"/>
      </a:hlink>
      <a:folHlink>
        <a:srgbClr val="954F72"/>
      </a:folHlink>
    </a:clrScheme>
    <a:fontScheme name="方正风雅宋简体">
      <a:majorFont>
        <a:latin typeface="Arial"/>
        <a:ea typeface="方正风雅宋简体"/>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TotalTime>
  <Words>597</Words>
  <Application>Microsoft Macintosh PowerPoint</Application>
  <PresentationFormat>On-screen Show (16:9)</PresentationFormat>
  <Paragraphs>100</Paragraphs>
  <Slides>18</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等线</vt:lpstr>
      <vt:lpstr>Arial</vt:lpstr>
      <vt:lpstr>Calibri</vt:lpstr>
      <vt:lpstr>Calibri Light</vt:lpstr>
      <vt:lpstr>Wingdings</vt:lpstr>
      <vt:lpstr>Office 主题​​</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 哒哒</dc:creator>
  <cp:lastModifiedBy>Yin,Nana</cp:lastModifiedBy>
  <cp:revision>158</cp:revision>
  <dcterms:created xsi:type="dcterms:W3CDTF">2018-08-31T07:35:00Z</dcterms:created>
  <dcterms:modified xsi:type="dcterms:W3CDTF">2019-11-06T06:30:13Z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